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</p:sldIdLst>
  <p:sldSz cx="10058400" cy="7772400"/>
  <p:notesSz cx="7019925" cy="9305925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991" autoAdjust="0"/>
    <p:restoredTop sz="94694"/>
  </p:normalViewPr>
  <p:slideViewPr>
    <p:cSldViewPr snapToGrid="0">
      <p:cViewPr varScale="1">
        <p:scale>
          <a:sx n="107" d="100"/>
          <a:sy n="107" d="100"/>
        </p:scale>
        <p:origin x="1912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54380" y="1272011"/>
            <a:ext cx="8549640" cy="2705947"/>
          </a:xfrm>
        </p:spPr>
        <p:txBody>
          <a:bodyPr anchor="b"/>
          <a:lstStyle>
            <a:lvl1pPr algn="ctr">
              <a:defRPr sz="6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57300" y="4082310"/>
            <a:ext cx="7543800" cy="1876530"/>
          </a:xfrm>
        </p:spPr>
        <p:txBody>
          <a:bodyPr/>
          <a:lstStyle>
            <a:lvl1pPr marL="0" indent="0" algn="ctr">
              <a:buNone/>
              <a:defRPr sz="2640"/>
            </a:lvl1pPr>
            <a:lvl2pPr marL="502920" indent="0" algn="ctr">
              <a:buNone/>
              <a:defRPr sz="2200"/>
            </a:lvl2pPr>
            <a:lvl3pPr marL="1005840" indent="0" algn="ctr">
              <a:buNone/>
              <a:defRPr sz="1980"/>
            </a:lvl3pPr>
            <a:lvl4pPr marL="1508760" indent="0" algn="ctr">
              <a:buNone/>
              <a:defRPr sz="1760"/>
            </a:lvl4pPr>
            <a:lvl5pPr marL="2011680" indent="0" algn="ctr">
              <a:buNone/>
              <a:defRPr sz="1760"/>
            </a:lvl5pPr>
            <a:lvl6pPr marL="2514600" indent="0" algn="ctr">
              <a:buNone/>
              <a:defRPr sz="1760"/>
            </a:lvl6pPr>
            <a:lvl7pPr marL="3017520" indent="0" algn="ctr">
              <a:buNone/>
              <a:defRPr sz="1760"/>
            </a:lvl7pPr>
            <a:lvl8pPr marL="3520440" indent="0" algn="ctr">
              <a:buNone/>
              <a:defRPr sz="1760"/>
            </a:lvl8pPr>
            <a:lvl9pPr marL="4023360" indent="0" algn="ctr">
              <a:buNone/>
              <a:defRPr sz="176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325047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26964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6277" y="1937705"/>
            <a:ext cx="8675370" cy="3233102"/>
          </a:xfrm>
        </p:spPr>
        <p:txBody>
          <a:bodyPr anchor="b"/>
          <a:lstStyle>
            <a:lvl1pPr>
              <a:defRPr sz="6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6277" y="5201393"/>
            <a:ext cx="8675370" cy="1700212"/>
          </a:xfrm>
        </p:spPr>
        <p:txBody>
          <a:bodyPr/>
          <a:lstStyle>
            <a:lvl1pPr marL="0" indent="0">
              <a:buNone/>
              <a:defRPr sz="2640">
                <a:solidFill>
                  <a:schemeClr val="tx1">
                    <a:tint val="82000"/>
                  </a:schemeClr>
                </a:solidFill>
              </a:defRPr>
            </a:lvl1pPr>
            <a:lvl2pPr marL="502920" indent="0">
              <a:buNone/>
              <a:defRPr sz="2200">
                <a:solidFill>
                  <a:schemeClr val="tx1">
                    <a:tint val="82000"/>
                  </a:schemeClr>
                </a:solidFill>
              </a:defRPr>
            </a:lvl2pPr>
            <a:lvl3pPr marL="1005840" indent="0">
              <a:buNone/>
              <a:defRPr sz="1980">
                <a:solidFill>
                  <a:schemeClr val="tx1">
                    <a:tint val="82000"/>
                  </a:schemeClr>
                </a:solidFill>
              </a:defRPr>
            </a:lvl3pPr>
            <a:lvl4pPr marL="1508760" indent="0">
              <a:buNone/>
              <a:defRPr sz="1760">
                <a:solidFill>
                  <a:schemeClr val="tx1">
                    <a:tint val="82000"/>
                  </a:schemeClr>
                </a:solidFill>
              </a:defRPr>
            </a:lvl4pPr>
            <a:lvl5pPr marL="2011680" indent="0">
              <a:buNone/>
              <a:defRPr sz="1760">
                <a:solidFill>
                  <a:schemeClr val="tx1">
                    <a:tint val="82000"/>
                  </a:schemeClr>
                </a:solidFill>
              </a:defRPr>
            </a:lvl5pPr>
            <a:lvl6pPr marL="2514600" indent="0">
              <a:buNone/>
              <a:defRPr sz="1760">
                <a:solidFill>
                  <a:schemeClr val="tx1">
                    <a:tint val="82000"/>
                  </a:schemeClr>
                </a:solidFill>
              </a:defRPr>
            </a:lvl6pPr>
            <a:lvl7pPr marL="3017520" indent="0">
              <a:buNone/>
              <a:defRPr sz="1760">
                <a:solidFill>
                  <a:schemeClr val="tx1">
                    <a:tint val="82000"/>
                  </a:schemeClr>
                </a:solidFill>
              </a:defRPr>
            </a:lvl7pPr>
            <a:lvl8pPr marL="3520440" indent="0">
              <a:buNone/>
              <a:defRPr sz="1760">
                <a:solidFill>
                  <a:schemeClr val="tx1">
                    <a:tint val="82000"/>
                  </a:schemeClr>
                </a:solidFill>
              </a:defRPr>
            </a:lvl8pPr>
            <a:lvl9pPr marL="4023360" indent="0">
              <a:buNone/>
              <a:defRPr sz="176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383051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91515" y="2069042"/>
            <a:ext cx="4274820" cy="493151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92065" y="2069042"/>
            <a:ext cx="4274820" cy="493151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837781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413810"/>
            <a:ext cx="8675370" cy="150230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92826" y="1905318"/>
            <a:ext cx="4255174" cy="933767"/>
          </a:xfrm>
        </p:spPr>
        <p:txBody>
          <a:bodyPr anchor="b"/>
          <a:lstStyle>
            <a:lvl1pPr marL="0" indent="0">
              <a:buNone/>
              <a:defRPr sz="2640" b="1"/>
            </a:lvl1pPr>
            <a:lvl2pPr marL="502920" indent="0">
              <a:buNone/>
              <a:defRPr sz="2200" b="1"/>
            </a:lvl2pPr>
            <a:lvl3pPr marL="1005840" indent="0">
              <a:buNone/>
              <a:defRPr sz="1980" b="1"/>
            </a:lvl3pPr>
            <a:lvl4pPr marL="1508760" indent="0">
              <a:buNone/>
              <a:defRPr sz="1760" b="1"/>
            </a:lvl4pPr>
            <a:lvl5pPr marL="2011680" indent="0">
              <a:buNone/>
              <a:defRPr sz="1760" b="1"/>
            </a:lvl5pPr>
            <a:lvl6pPr marL="2514600" indent="0">
              <a:buNone/>
              <a:defRPr sz="1760" b="1"/>
            </a:lvl6pPr>
            <a:lvl7pPr marL="3017520" indent="0">
              <a:buNone/>
              <a:defRPr sz="1760" b="1"/>
            </a:lvl7pPr>
            <a:lvl8pPr marL="3520440" indent="0">
              <a:buNone/>
              <a:defRPr sz="1760" b="1"/>
            </a:lvl8pPr>
            <a:lvl9pPr marL="4023360" indent="0">
              <a:buNone/>
              <a:defRPr sz="176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92826" y="2839085"/>
            <a:ext cx="4255174" cy="417586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92066" y="1905318"/>
            <a:ext cx="4276130" cy="933767"/>
          </a:xfrm>
        </p:spPr>
        <p:txBody>
          <a:bodyPr anchor="b"/>
          <a:lstStyle>
            <a:lvl1pPr marL="0" indent="0">
              <a:buNone/>
              <a:defRPr sz="2640" b="1"/>
            </a:lvl1pPr>
            <a:lvl2pPr marL="502920" indent="0">
              <a:buNone/>
              <a:defRPr sz="2200" b="1"/>
            </a:lvl2pPr>
            <a:lvl3pPr marL="1005840" indent="0">
              <a:buNone/>
              <a:defRPr sz="1980" b="1"/>
            </a:lvl3pPr>
            <a:lvl4pPr marL="1508760" indent="0">
              <a:buNone/>
              <a:defRPr sz="1760" b="1"/>
            </a:lvl4pPr>
            <a:lvl5pPr marL="2011680" indent="0">
              <a:buNone/>
              <a:defRPr sz="1760" b="1"/>
            </a:lvl5pPr>
            <a:lvl6pPr marL="2514600" indent="0">
              <a:buNone/>
              <a:defRPr sz="1760" b="1"/>
            </a:lvl6pPr>
            <a:lvl7pPr marL="3017520" indent="0">
              <a:buNone/>
              <a:defRPr sz="1760" b="1"/>
            </a:lvl7pPr>
            <a:lvl8pPr marL="3520440" indent="0">
              <a:buNone/>
              <a:defRPr sz="1760" b="1"/>
            </a:lvl8pPr>
            <a:lvl9pPr marL="4023360" indent="0">
              <a:buNone/>
              <a:defRPr sz="176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92066" y="2839085"/>
            <a:ext cx="4276130" cy="417586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11870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491779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98993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518160"/>
            <a:ext cx="3244096" cy="1813560"/>
          </a:xfrm>
        </p:spPr>
        <p:txBody>
          <a:bodyPr anchor="b"/>
          <a:lstStyle>
            <a:lvl1pPr>
              <a:defRPr sz="352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76130" y="1119083"/>
            <a:ext cx="5092065" cy="5523442"/>
          </a:xfrm>
        </p:spPr>
        <p:txBody>
          <a:bodyPr/>
          <a:lstStyle>
            <a:lvl1pPr>
              <a:defRPr sz="3520"/>
            </a:lvl1pPr>
            <a:lvl2pPr>
              <a:defRPr sz="3080"/>
            </a:lvl2pPr>
            <a:lvl3pPr>
              <a:defRPr sz="264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2825" y="2331720"/>
            <a:ext cx="3244096" cy="4319800"/>
          </a:xfrm>
        </p:spPr>
        <p:txBody>
          <a:bodyPr/>
          <a:lstStyle>
            <a:lvl1pPr marL="0" indent="0">
              <a:buNone/>
              <a:defRPr sz="1760"/>
            </a:lvl1pPr>
            <a:lvl2pPr marL="502920" indent="0">
              <a:buNone/>
              <a:defRPr sz="1540"/>
            </a:lvl2pPr>
            <a:lvl3pPr marL="1005840" indent="0">
              <a:buNone/>
              <a:defRPr sz="1320"/>
            </a:lvl3pPr>
            <a:lvl4pPr marL="1508760" indent="0">
              <a:buNone/>
              <a:defRPr sz="1100"/>
            </a:lvl4pPr>
            <a:lvl5pPr marL="2011680" indent="0">
              <a:buNone/>
              <a:defRPr sz="1100"/>
            </a:lvl5pPr>
            <a:lvl6pPr marL="2514600" indent="0">
              <a:buNone/>
              <a:defRPr sz="1100"/>
            </a:lvl6pPr>
            <a:lvl7pPr marL="3017520" indent="0">
              <a:buNone/>
              <a:defRPr sz="1100"/>
            </a:lvl7pPr>
            <a:lvl8pPr marL="3520440" indent="0">
              <a:buNone/>
              <a:defRPr sz="1100"/>
            </a:lvl8pPr>
            <a:lvl9pPr marL="4023360" indent="0">
              <a:buNone/>
              <a:defRPr sz="11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4071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518160"/>
            <a:ext cx="3244096" cy="1813560"/>
          </a:xfrm>
        </p:spPr>
        <p:txBody>
          <a:bodyPr anchor="b"/>
          <a:lstStyle>
            <a:lvl1pPr>
              <a:defRPr sz="352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76130" y="1119083"/>
            <a:ext cx="5092065" cy="5523442"/>
          </a:xfrm>
        </p:spPr>
        <p:txBody>
          <a:bodyPr anchor="t"/>
          <a:lstStyle>
            <a:lvl1pPr marL="0" indent="0">
              <a:buNone/>
              <a:defRPr sz="3520"/>
            </a:lvl1pPr>
            <a:lvl2pPr marL="502920" indent="0">
              <a:buNone/>
              <a:defRPr sz="3080"/>
            </a:lvl2pPr>
            <a:lvl3pPr marL="1005840" indent="0">
              <a:buNone/>
              <a:defRPr sz="2640"/>
            </a:lvl3pPr>
            <a:lvl4pPr marL="1508760" indent="0">
              <a:buNone/>
              <a:defRPr sz="2200"/>
            </a:lvl4pPr>
            <a:lvl5pPr marL="2011680" indent="0">
              <a:buNone/>
              <a:defRPr sz="2200"/>
            </a:lvl5pPr>
            <a:lvl6pPr marL="2514600" indent="0">
              <a:buNone/>
              <a:defRPr sz="2200"/>
            </a:lvl6pPr>
            <a:lvl7pPr marL="3017520" indent="0">
              <a:buNone/>
              <a:defRPr sz="2200"/>
            </a:lvl7pPr>
            <a:lvl8pPr marL="3520440" indent="0">
              <a:buNone/>
              <a:defRPr sz="2200"/>
            </a:lvl8pPr>
            <a:lvl9pPr marL="4023360" indent="0">
              <a:buNone/>
              <a:defRPr sz="22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2825" y="2331720"/>
            <a:ext cx="3244096" cy="4319800"/>
          </a:xfrm>
        </p:spPr>
        <p:txBody>
          <a:bodyPr/>
          <a:lstStyle>
            <a:lvl1pPr marL="0" indent="0">
              <a:buNone/>
              <a:defRPr sz="1760"/>
            </a:lvl1pPr>
            <a:lvl2pPr marL="502920" indent="0">
              <a:buNone/>
              <a:defRPr sz="1540"/>
            </a:lvl2pPr>
            <a:lvl3pPr marL="1005840" indent="0">
              <a:buNone/>
              <a:defRPr sz="1320"/>
            </a:lvl3pPr>
            <a:lvl4pPr marL="1508760" indent="0">
              <a:buNone/>
              <a:defRPr sz="1100"/>
            </a:lvl4pPr>
            <a:lvl5pPr marL="2011680" indent="0">
              <a:buNone/>
              <a:defRPr sz="1100"/>
            </a:lvl5pPr>
            <a:lvl6pPr marL="2514600" indent="0">
              <a:buNone/>
              <a:defRPr sz="1100"/>
            </a:lvl6pPr>
            <a:lvl7pPr marL="3017520" indent="0">
              <a:buNone/>
              <a:defRPr sz="1100"/>
            </a:lvl7pPr>
            <a:lvl8pPr marL="3520440" indent="0">
              <a:buNone/>
              <a:defRPr sz="1100"/>
            </a:lvl8pPr>
            <a:lvl9pPr marL="4023360" indent="0">
              <a:buNone/>
              <a:defRPr sz="11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31454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91704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198043" y="413808"/>
            <a:ext cx="2168843" cy="65867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91515" y="413808"/>
            <a:ext cx="6380798" cy="65867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8845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91515" y="413810"/>
            <a:ext cx="8675370" cy="15023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91515" y="2069042"/>
            <a:ext cx="8675370" cy="49315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91515" y="7203865"/>
            <a:ext cx="226314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2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F654F381-99F5-4757-B271-1F6059C3728B}" type="datetimeFigureOut">
              <a:rPr lang="en-US" smtClean="0"/>
              <a:t>7/20/24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31845" y="7203865"/>
            <a:ext cx="339471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32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103745" y="7203865"/>
            <a:ext cx="226314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32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3EA506FB-100F-407E-BEC0-18A0A34BB7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31529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1005840" rtl="0" eaLnBrk="1" latinLnBrk="0" hangingPunct="1">
        <a:lnSpc>
          <a:spcPct val="90000"/>
        </a:lnSpc>
        <a:spcBef>
          <a:spcPct val="0"/>
        </a:spcBef>
        <a:buNone/>
        <a:defRPr sz="484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1460" indent="-251460" algn="l" defTabSz="1005840" rtl="0" eaLnBrk="1" latinLnBrk="0" hangingPunct="1">
        <a:lnSpc>
          <a:spcPct val="90000"/>
        </a:lnSpc>
        <a:spcBef>
          <a:spcPts val="1100"/>
        </a:spcBef>
        <a:buFont typeface="Arial" panose="020B0604020202020204" pitchFamily="34" charset="0"/>
        <a:buChar char="•"/>
        <a:defRPr sz="3080" kern="1200">
          <a:solidFill>
            <a:schemeClr val="tx1"/>
          </a:solidFill>
          <a:latin typeface="+mn-lt"/>
          <a:ea typeface="+mn-ea"/>
          <a:cs typeface="+mn-cs"/>
        </a:defRPr>
      </a:lvl1pPr>
      <a:lvl2pPr marL="75438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2640" kern="1200">
          <a:solidFill>
            <a:schemeClr val="tx1"/>
          </a:solidFill>
          <a:latin typeface="+mn-lt"/>
          <a:ea typeface="+mn-ea"/>
          <a:cs typeface="+mn-cs"/>
        </a:defRPr>
      </a:lvl2pPr>
      <a:lvl3pPr marL="125730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76022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4pPr>
      <a:lvl5pPr marL="226314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5pPr>
      <a:lvl6pPr marL="276606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6pPr>
      <a:lvl7pPr marL="326898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7pPr>
      <a:lvl8pPr marL="377190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8pPr>
      <a:lvl9pPr marL="427482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1pPr>
      <a:lvl2pPr marL="50292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3pPr>
      <a:lvl4pPr marL="150876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4pPr>
      <a:lvl5pPr marL="201168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6pPr>
      <a:lvl7pPr marL="301752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7pPr>
      <a:lvl8pPr marL="352044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8pPr>
      <a:lvl9pPr marL="402336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AC2A151C-0576-2BE7-57C8-17A80B44A044}"/>
              </a:ext>
            </a:extLst>
          </p:cNvPr>
          <p:cNvSpPr/>
          <p:nvPr/>
        </p:nvSpPr>
        <p:spPr>
          <a:xfrm>
            <a:off x="3698408" y="806031"/>
            <a:ext cx="1758381" cy="523220"/>
          </a:xfrm>
          <a:prstGeom prst="rect">
            <a:avLst/>
          </a:prstGeom>
          <a:solidFill>
            <a:srgbClr val="FFFF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Board Chair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Dr. Gary Anderson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2024-2026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D68AA77-504B-9279-F581-C12BA9B1CFAF}"/>
              </a:ext>
            </a:extLst>
          </p:cNvPr>
          <p:cNvSpPr txBox="1"/>
          <p:nvPr/>
        </p:nvSpPr>
        <p:spPr>
          <a:xfrm>
            <a:off x="1527894" y="219058"/>
            <a:ext cx="70026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Grand Rapids Lions Club </a:t>
            </a:r>
            <a:r>
              <a:rPr lang="en-US" u="sng" dirty="0"/>
              <a:t>2024-2025 Organizational Chart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D05DBD7A-7680-3514-095C-DD852BA328B7}"/>
              </a:ext>
            </a:extLst>
          </p:cNvPr>
          <p:cNvSpPr/>
          <p:nvPr/>
        </p:nvSpPr>
        <p:spPr>
          <a:xfrm>
            <a:off x="6577565" y="806031"/>
            <a:ext cx="1592026" cy="523221"/>
          </a:xfrm>
          <a:prstGeom prst="rect">
            <a:avLst/>
          </a:prstGeom>
          <a:solidFill>
            <a:srgbClr val="FFFF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Past Presidents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Henry </a:t>
            </a:r>
            <a:r>
              <a:rPr lang="en-US" sz="1000" dirty="0" err="1">
                <a:solidFill>
                  <a:schemeClr val="tx1"/>
                </a:solidFill>
              </a:rPr>
              <a:t>Voet</a:t>
            </a:r>
            <a:r>
              <a:rPr lang="en-US" sz="1000" dirty="0">
                <a:solidFill>
                  <a:schemeClr val="tx1"/>
                </a:solidFill>
              </a:rPr>
              <a:t> Award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Club Special Projects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8D947C0E-83D7-8F4B-E4C7-83CE934D7688}"/>
              </a:ext>
            </a:extLst>
          </p:cNvPr>
          <p:cNvSpPr/>
          <p:nvPr/>
        </p:nvSpPr>
        <p:spPr>
          <a:xfrm>
            <a:off x="8349944" y="1781013"/>
            <a:ext cx="1311180" cy="544463"/>
          </a:xfrm>
          <a:prstGeom prst="rect">
            <a:avLst/>
          </a:prstGeom>
          <a:solidFill>
            <a:srgbClr val="FFC0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Membership 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John Rice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26FA38B0-91C3-8EF8-B2D3-932E77843FDD}"/>
              </a:ext>
            </a:extLst>
          </p:cNvPr>
          <p:cNvSpPr/>
          <p:nvPr/>
        </p:nvSpPr>
        <p:spPr>
          <a:xfrm>
            <a:off x="6765468" y="1780352"/>
            <a:ext cx="1311179" cy="544462"/>
          </a:xfrm>
          <a:prstGeom prst="rect">
            <a:avLst/>
          </a:prstGeom>
          <a:solidFill>
            <a:srgbClr val="FFC0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Secretary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Cheryl Anderson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55CBD518-286F-C728-6168-3EEB44FEAB19}"/>
              </a:ext>
            </a:extLst>
          </p:cNvPr>
          <p:cNvSpPr/>
          <p:nvPr/>
        </p:nvSpPr>
        <p:spPr>
          <a:xfrm>
            <a:off x="5189112" y="1786841"/>
            <a:ext cx="1311179" cy="532440"/>
          </a:xfrm>
          <a:prstGeom prst="rect">
            <a:avLst/>
          </a:prstGeom>
          <a:solidFill>
            <a:srgbClr val="FFC0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Treasurer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Drew </a:t>
            </a:r>
            <a:r>
              <a:rPr lang="en-US" sz="1000" dirty="0" err="1">
                <a:solidFill>
                  <a:schemeClr val="tx1"/>
                </a:solidFill>
              </a:rPr>
              <a:t>Wessell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5462310F-B009-B4B3-0518-64C509EBEF7C}"/>
              </a:ext>
            </a:extLst>
          </p:cNvPr>
          <p:cNvSpPr/>
          <p:nvPr/>
        </p:nvSpPr>
        <p:spPr>
          <a:xfrm>
            <a:off x="950968" y="1784558"/>
            <a:ext cx="1311179" cy="532276"/>
          </a:xfrm>
          <a:prstGeom prst="rect">
            <a:avLst/>
          </a:prstGeom>
          <a:solidFill>
            <a:srgbClr val="FFC0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President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Kyle Travis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2024-2026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EA8BA7B3-6AD8-3F17-CB46-387E9820EA92}"/>
              </a:ext>
            </a:extLst>
          </p:cNvPr>
          <p:cNvSpPr/>
          <p:nvPr/>
        </p:nvSpPr>
        <p:spPr>
          <a:xfrm>
            <a:off x="2553521" y="1793614"/>
            <a:ext cx="1311180" cy="523220"/>
          </a:xfrm>
          <a:prstGeom prst="rect">
            <a:avLst/>
          </a:prstGeom>
          <a:solidFill>
            <a:srgbClr val="FFC0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Vice President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Jim Schuyler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2024-2026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EA04D1A6-1E35-AD29-EA41-782D4836F0E6}"/>
              </a:ext>
            </a:extLst>
          </p:cNvPr>
          <p:cNvSpPr/>
          <p:nvPr/>
        </p:nvSpPr>
        <p:spPr>
          <a:xfrm>
            <a:off x="405034" y="2548038"/>
            <a:ext cx="1857113" cy="1008158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Appointed Positions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Tail Twister:</a:t>
            </a:r>
            <a:r>
              <a:rPr lang="en-US" sz="1000" dirty="0">
                <a:solidFill>
                  <a:schemeClr val="tx1"/>
                </a:solidFill>
              </a:rPr>
              <a:t> Jamie </a:t>
            </a:r>
            <a:r>
              <a:rPr lang="en-US" sz="1000" dirty="0" err="1">
                <a:solidFill>
                  <a:schemeClr val="tx1"/>
                </a:solidFill>
              </a:rPr>
              <a:t>Junod</a:t>
            </a:r>
            <a:endParaRPr lang="en-US" sz="1000" dirty="0">
              <a:solidFill>
                <a:schemeClr val="tx1"/>
              </a:solidFill>
            </a:endParaRP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Webmaster:</a:t>
            </a:r>
            <a:r>
              <a:rPr lang="en-US" sz="1000" dirty="0">
                <a:solidFill>
                  <a:schemeClr val="tx1"/>
                </a:solidFill>
              </a:rPr>
              <a:t> Ben Eavey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Meeting Hosts:</a:t>
            </a:r>
            <a:r>
              <a:rPr lang="en-US" sz="1000" dirty="0">
                <a:solidFill>
                  <a:schemeClr val="tx1"/>
                </a:solidFill>
              </a:rPr>
              <a:t>  (vacant)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Nuda Veritas:</a:t>
            </a:r>
            <a:r>
              <a:rPr lang="en-US" sz="1000" dirty="0">
                <a:solidFill>
                  <a:schemeClr val="tx1"/>
                </a:solidFill>
              </a:rPr>
              <a:t> John Rice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Historian:</a:t>
            </a:r>
            <a:r>
              <a:rPr lang="en-US" sz="1000" dirty="0">
                <a:solidFill>
                  <a:schemeClr val="tx1"/>
                </a:solidFill>
              </a:rPr>
              <a:t> Brent Spoelstra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EC7D4576-1070-53BF-73C1-20994E473F39}"/>
              </a:ext>
            </a:extLst>
          </p:cNvPr>
          <p:cNvSpPr/>
          <p:nvPr/>
        </p:nvSpPr>
        <p:spPr>
          <a:xfrm>
            <a:off x="2553521" y="2548038"/>
            <a:ext cx="1311180" cy="517258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Nominating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(February)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0B16A913-3213-968F-9929-99C71BBA0135}"/>
              </a:ext>
            </a:extLst>
          </p:cNvPr>
          <p:cNvSpPr/>
          <p:nvPr/>
        </p:nvSpPr>
        <p:spPr>
          <a:xfrm>
            <a:off x="5189111" y="2539428"/>
            <a:ext cx="1311179" cy="73954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Fundraising / Allocations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Rob </a:t>
            </a:r>
            <a:r>
              <a:rPr lang="en-US" sz="1000" dirty="0" err="1">
                <a:solidFill>
                  <a:schemeClr val="tx1"/>
                </a:solidFill>
              </a:rPr>
              <a:t>Lalley</a:t>
            </a:r>
            <a:endParaRPr lang="en-US" sz="1000" dirty="0">
              <a:solidFill>
                <a:schemeClr val="tx1"/>
              </a:solidFill>
            </a:endParaRP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Jeff </a:t>
            </a:r>
            <a:r>
              <a:rPr lang="en-US" sz="1000" dirty="0" err="1">
                <a:solidFill>
                  <a:schemeClr val="tx1"/>
                </a:solidFill>
              </a:rPr>
              <a:t>Kraai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AB05682F-9E67-05CB-0856-AC8F38B7E8DB}"/>
              </a:ext>
            </a:extLst>
          </p:cNvPr>
          <p:cNvSpPr/>
          <p:nvPr/>
        </p:nvSpPr>
        <p:spPr>
          <a:xfrm>
            <a:off x="8345884" y="2548038"/>
            <a:ext cx="1311180" cy="73093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Membership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Dr. Sherah Eavey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Dave Klein</a:t>
            </a:r>
          </a:p>
          <a:p>
            <a:pPr algn="ctr"/>
            <a:r>
              <a:rPr lang="en-US" sz="1000" dirty="0" err="1">
                <a:solidFill>
                  <a:schemeClr val="tx1"/>
                </a:solidFill>
              </a:rPr>
              <a:t>Jonse</a:t>
            </a:r>
            <a:r>
              <a:rPr lang="en-US" sz="1000" dirty="0">
                <a:solidFill>
                  <a:schemeClr val="tx1"/>
                </a:solidFill>
              </a:rPr>
              <a:t> Young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9D97C5AF-FC9F-D164-CCF0-D94C1C56D501}"/>
              </a:ext>
            </a:extLst>
          </p:cNvPr>
          <p:cNvSpPr/>
          <p:nvPr/>
        </p:nvSpPr>
        <p:spPr>
          <a:xfrm>
            <a:off x="3604636" y="3971640"/>
            <a:ext cx="1311180" cy="523704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Joe </a:t>
            </a:r>
            <a:r>
              <a:rPr lang="en-US" sz="1000" dirty="0" err="1">
                <a:solidFill>
                  <a:schemeClr val="tx1"/>
                </a:solidFill>
              </a:rPr>
              <a:t>Annoreno</a:t>
            </a:r>
            <a:endParaRPr lang="en-US" sz="1000" dirty="0">
              <a:solidFill>
                <a:schemeClr val="tx1"/>
              </a:solidFill>
            </a:endParaRP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2023-2025</a:t>
            </a: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1515F79A-FA38-2D4F-E1E9-078DC3D07BB6}"/>
              </a:ext>
            </a:extLst>
          </p:cNvPr>
          <p:cNvSpPr/>
          <p:nvPr/>
        </p:nvSpPr>
        <p:spPr>
          <a:xfrm>
            <a:off x="2020160" y="3966461"/>
            <a:ext cx="1311180" cy="52370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Shelley Irwin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2023-2026</a:t>
            </a: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FD5B465F-4922-083B-F90C-0D5BFCC41889}"/>
              </a:ext>
            </a:extLst>
          </p:cNvPr>
          <p:cNvSpPr/>
          <p:nvPr/>
        </p:nvSpPr>
        <p:spPr>
          <a:xfrm>
            <a:off x="6773588" y="3976972"/>
            <a:ext cx="1311180" cy="517258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Anne Baird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2023-2026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6412F98F-1EFF-1537-2610-C787E91BD548}"/>
              </a:ext>
            </a:extLst>
          </p:cNvPr>
          <p:cNvSpPr/>
          <p:nvPr/>
        </p:nvSpPr>
        <p:spPr>
          <a:xfrm>
            <a:off x="434350" y="3966839"/>
            <a:ext cx="1311180" cy="523220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Robert Younger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2023-2025</a:t>
            </a: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2D7DB331-8B7E-6025-268B-DFD1D12A6888}"/>
              </a:ext>
            </a:extLst>
          </p:cNvPr>
          <p:cNvSpPr/>
          <p:nvPr/>
        </p:nvSpPr>
        <p:spPr>
          <a:xfrm>
            <a:off x="8358064" y="3970632"/>
            <a:ext cx="1311180" cy="517259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Tim Tuthill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2024-2027</a:t>
            </a: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3293334E-FAAF-DD90-F598-64B9685DAB78}"/>
              </a:ext>
            </a:extLst>
          </p:cNvPr>
          <p:cNvSpPr/>
          <p:nvPr/>
        </p:nvSpPr>
        <p:spPr>
          <a:xfrm>
            <a:off x="5189112" y="3966461"/>
            <a:ext cx="1311180" cy="523705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Director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Dr. Meagan Baker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2024-2027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D74D0564-B6AC-0073-5F38-002632E00E5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7282" y="191323"/>
            <a:ext cx="1094669" cy="9564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Rectangle 40">
            <a:extLst>
              <a:ext uri="{FF2B5EF4-FFF2-40B4-BE49-F238E27FC236}">
                <a16:creationId xmlns:a16="http://schemas.microsoft.com/office/drawing/2014/main" id="{E80B9124-3E00-A646-D2E2-921657D04959}"/>
              </a:ext>
            </a:extLst>
          </p:cNvPr>
          <p:cNvSpPr/>
          <p:nvPr/>
        </p:nvSpPr>
        <p:spPr>
          <a:xfrm>
            <a:off x="434350" y="4807303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Social Events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Rob </a:t>
            </a:r>
            <a:r>
              <a:rPr lang="en-US" sz="1000" b="1" dirty="0" err="1">
                <a:solidFill>
                  <a:schemeClr val="tx1"/>
                </a:solidFill>
              </a:rPr>
              <a:t>Lalley</a:t>
            </a:r>
            <a:endParaRPr lang="en-US" sz="1000" b="1" dirty="0">
              <a:solidFill>
                <a:schemeClr val="tx1"/>
              </a:solidFill>
            </a:endParaRP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Kim Gary</a:t>
            </a:r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CE518C65-D230-3C60-D861-37050B79D272}"/>
              </a:ext>
            </a:extLst>
          </p:cNvPr>
          <p:cNvSpPr/>
          <p:nvPr/>
        </p:nvSpPr>
        <p:spPr>
          <a:xfrm>
            <a:off x="434350" y="5756408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Lunch Programs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Mark Oberlin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Shelley Irwin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Bob </a:t>
            </a:r>
            <a:r>
              <a:rPr lang="en-US" sz="1000" dirty="0" err="1">
                <a:solidFill>
                  <a:schemeClr val="tx1"/>
                </a:solidFill>
              </a:rPr>
              <a:t>Snyders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6DBCEFE4-D717-13C8-FC60-758F29ED5574}"/>
              </a:ext>
            </a:extLst>
          </p:cNvPr>
          <p:cNvSpPr/>
          <p:nvPr/>
        </p:nvSpPr>
        <p:spPr>
          <a:xfrm>
            <a:off x="434350" y="6705513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Holiday Raffle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Ryan Smith</a:t>
            </a:r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14EB0719-CC10-7F5B-7C28-4619CDD50E31}"/>
              </a:ext>
            </a:extLst>
          </p:cNvPr>
          <p:cNvSpPr/>
          <p:nvPr/>
        </p:nvSpPr>
        <p:spPr>
          <a:xfrm>
            <a:off x="2020160" y="4807303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White Cane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Anne Baird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Bill </a:t>
            </a:r>
            <a:r>
              <a:rPr lang="en-US" sz="1000" dirty="0" err="1">
                <a:solidFill>
                  <a:schemeClr val="tx1"/>
                </a:solidFill>
              </a:rPr>
              <a:t>Fleetham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A74DD2C2-F970-CA12-A2AF-7C69CCD74A3E}"/>
              </a:ext>
            </a:extLst>
          </p:cNvPr>
          <p:cNvSpPr/>
          <p:nvPr/>
        </p:nvSpPr>
        <p:spPr>
          <a:xfrm>
            <a:off x="2020160" y="5756408"/>
            <a:ext cx="1311180" cy="1173947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Blind Dinner Date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Jim Schuyler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Dr. Meagan Baker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Ben Eavey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Rick Stevens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Anna Goddard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Tim Tuthill</a:t>
            </a:r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5231ADA9-99EC-4CBC-E7D1-13AC53E6549B}"/>
              </a:ext>
            </a:extLst>
          </p:cNvPr>
          <p:cNvSpPr/>
          <p:nvPr/>
        </p:nvSpPr>
        <p:spPr>
          <a:xfrm>
            <a:off x="3604636" y="4840098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Marketing &amp; Communication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Pat Mullen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Mike Murphy</a:t>
            </a:r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7382ECE0-5E32-15FC-DB94-DC31BAFFBBD6}"/>
              </a:ext>
            </a:extLst>
          </p:cNvPr>
          <p:cNvSpPr/>
          <p:nvPr/>
        </p:nvSpPr>
        <p:spPr>
          <a:xfrm>
            <a:off x="5189112" y="4807302"/>
            <a:ext cx="1311180" cy="899689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Service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Dr. Sherah Eavey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Kelley Phelps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Tim Tuthill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Linda </a:t>
            </a:r>
            <a:r>
              <a:rPr lang="en-US" sz="1000" dirty="0" err="1">
                <a:solidFill>
                  <a:schemeClr val="tx1"/>
                </a:solidFill>
              </a:rPr>
              <a:t>Zizos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C739BAF2-8411-3A7F-BD71-24ED1EC0F433}"/>
              </a:ext>
            </a:extLst>
          </p:cNvPr>
          <p:cNvSpPr/>
          <p:nvPr/>
        </p:nvSpPr>
        <p:spPr>
          <a:xfrm>
            <a:off x="6773588" y="4807303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Meijer Christmas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Anne Baird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Don </a:t>
            </a:r>
            <a:r>
              <a:rPr lang="en-US" sz="1000" b="1" dirty="0" err="1">
                <a:solidFill>
                  <a:schemeClr val="tx1"/>
                </a:solidFill>
              </a:rPr>
              <a:t>Jakel</a:t>
            </a:r>
            <a:endParaRPr lang="en-US" sz="1000" b="1" dirty="0">
              <a:solidFill>
                <a:schemeClr val="tx1"/>
              </a:solidFill>
            </a:endParaRPr>
          </a:p>
        </p:txBody>
      </p:sp>
      <p:sp>
        <p:nvSpPr>
          <p:cNvPr id="49" name="Rectangle 48">
            <a:extLst>
              <a:ext uri="{FF2B5EF4-FFF2-40B4-BE49-F238E27FC236}">
                <a16:creationId xmlns:a16="http://schemas.microsoft.com/office/drawing/2014/main" id="{E9DA0D29-8A35-0151-D685-4DAF15C924F1}"/>
              </a:ext>
            </a:extLst>
          </p:cNvPr>
          <p:cNvSpPr/>
          <p:nvPr/>
        </p:nvSpPr>
        <p:spPr>
          <a:xfrm>
            <a:off x="8358064" y="4807303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Eyeglass Missions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Scott Brady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Gail </a:t>
            </a:r>
            <a:r>
              <a:rPr lang="en-US" sz="1000" dirty="0" err="1">
                <a:solidFill>
                  <a:schemeClr val="tx1"/>
                </a:solidFill>
              </a:rPr>
              <a:t>Junod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96F583EE-CD58-866C-1A43-B1E80313699B}"/>
              </a:ext>
            </a:extLst>
          </p:cNvPr>
          <p:cNvSpPr/>
          <p:nvPr/>
        </p:nvSpPr>
        <p:spPr>
          <a:xfrm>
            <a:off x="3604636" y="5756408"/>
            <a:ext cx="1311180" cy="72881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Community Resource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Anne Baird</a:t>
            </a:r>
          </a:p>
        </p:txBody>
      </p:sp>
      <p:sp>
        <p:nvSpPr>
          <p:cNvPr id="51" name="Rectangle 50">
            <a:extLst>
              <a:ext uri="{FF2B5EF4-FFF2-40B4-BE49-F238E27FC236}">
                <a16:creationId xmlns:a16="http://schemas.microsoft.com/office/drawing/2014/main" id="{14D90953-20F6-159A-3CF6-9856E5654E43}"/>
              </a:ext>
            </a:extLst>
          </p:cNvPr>
          <p:cNvSpPr/>
          <p:nvPr/>
        </p:nvSpPr>
        <p:spPr>
          <a:xfrm>
            <a:off x="5189110" y="5928141"/>
            <a:ext cx="1311180" cy="899689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Drive for Vision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Jamie </a:t>
            </a:r>
            <a:r>
              <a:rPr lang="en-US" sz="1000" b="1" dirty="0" err="1">
                <a:solidFill>
                  <a:schemeClr val="tx1"/>
                </a:solidFill>
              </a:rPr>
              <a:t>Junod</a:t>
            </a:r>
            <a:endParaRPr lang="en-US" sz="1000" b="1" dirty="0">
              <a:solidFill>
                <a:schemeClr val="tx1"/>
              </a:solidFill>
            </a:endParaRP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Jason Brown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Anna Clifford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Don </a:t>
            </a:r>
            <a:r>
              <a:rPr lang="en-US" sz="1000" dirty="0" err="1">
                <a:solidFill>
                  <a:schemeClr val="tx1"/>
                </a:solidFill>
              </a:rPr>
              <a:t>Jakel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21E805FB-CB2F-E617-4C1A-CF9C4F0B630F}"/>
              </a:ext>
            </a:extLst>
          </p:cNvPr>
          <p:cNvSpPr/>
          <p:nvPr/>
        </p:nvSpPr>
        <p:spPr>
          <a:xfrm>
            <a:off x="6765468" y="5756408"/>
            <a:ext cx="1311180" cy="1071422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GR Lions Foundation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Lynn Francis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Rick Walker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Kim Gary</a:t>
            </a:r>
          </a:p>
          <a:p>
            <a:pPr algn="ctr"/>
            <a:r>
              <a:rPr lang="en-US" sz="1000" dirty="0">
                <a:solidFill>
                  <a:schemeClr val="tx1"/>
                </a:solidFill>
              </a:rPr>
              <a:t>Rob </a:t>
            </a:r>
            <a:r>
              <a:rPr lang="en-US" sz="1000" dirty="0" err="1">
                <a:solidFill>
                  <a:schemeClr val="tx1"/>
                </a:solidFill>
              </a:rPr>
              <a:t>Lalley</a:t>
            </a:r>
            <a:endParaRPr lang="en-US" sz="1000" dirty="0">
              <a:solidFill>
                <a:schemeClr val="tx1"/>
              </a:solidFill>
            </a:endParaRP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A6BEEA75-4AAC-5794-55CA-842F253C2A34}"/>
              </a:ext>
            </a:extLst>
          </p:cNvPr>
          <p:cNvSpPr/>
          <p:nvPr/>
        </p:nvSpPr>
        <p:spPr>
          <a:xfrm>
            <a:off x="8345884" y="5754898"/>
            <a:ext cx="1311180" cy="517259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00" b="1" u="sng" dirty="0">
                <a:solidFill>
                  <a:schemeClr val="tx1"/>
                </a:solidFill>
              </a:rPr>
              <a:t>Student Awards</a:t>
            </a:r>
          </a:p>
          <a:p>
            <a:pPr algn="ctr"/>
            <a:r>
              <a:rPr lang="en-US" sz="1000" b="1" dirty="0">
                <a:solidFill>
                  <a:schemeClr val="tx1"/>
                </a:solidFill>
              </a:rPr>
              <a:t>Ryan Smith</a:t>
            </a:r>
            <a:endParaRPr lang="en-US" sz="1000" dirty="0">
              <a:solidFill>
                <a:schemeClr val="tx1"/>
              </a:solidFill>
            </a:endParaRPr>
          </a:p>
        </p:txBody>
      </p:sp>
      <p:cxnSp>
        <p:nvCxnSpPr>
          <p:cNvPr id="57" name="Connector: Elbow 56">
            <a:extLst>
              <a:ext uri="{FF2B5EF4-FFF2-40B4-BE49-F238E27FC236}">
                <a16:creationId xmlns:a16="http://schemas.microsoft.com/office/drawing/2014/main" id="{9CCDB3AC-EE5D-E42E-AF78-35E04EC14B6E}"/>
              </a:ext>
            </a:extLst>
          </p:cNvPr>
          <p:cNvCxnSpPr>
            <a:stCxn id="4" idx="2"/>
            <a:endCxn id="13" idx="0"/>
          </p:cNvCxnSpPr>
          <p:nvPr/>
        </p:nvCxnSpPr>
        <p:spPr>
          <a:xfrm rot="5400000">
            <a:off x="2864426" y="71384"/>
            <a:ext cx="455307" cy="2971041"/>
          </a:xfrm>
          <a:prstGeom prst="bentConnector3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9" name="Connector: Elbow 58">
            <a:extLst>
              <a:ext uri="{FF2B5EF4-FFF2-40B4-BE49-F238E27FC236}">
                <a16:creationId xmlns:a16="http://schemas.microsoft.com/office/drawing/2014/main" id="{B61A2416-FC1B-83A2-02EC-851AD69725ED}"/>
              </a:ext>
            </a:extLst>
          </p:cNvPr>
          <p:cNvCxnSpPr>
            <a:stCxn id="4" idx="2"/>
            <a:endCxn id="14" idx="0"/>
          </p:cNvCxnSpPr>
          <p:nvPr/>
        </p:nvCxnSpPr>
        <p:spPr>
          <a:xfrm rot="5400000">
            <a:off x="3661174" y="877188"/>
            <a:ext cx="464363" cy="1368488"/>
          </a:xfrm>
          <a:prstGeom prst="bentConnector3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1" name="Connector: Elbow 60">
            <a:extLst>
              <a:ext uri="{FF2B5EF4-FFF2-40B4-BE49-F238E27FC236}">
                <a16:creationId xmlns:a16="http://schemas.microsoft.com/office/drawing/2014/main" id="{963FCFF3-C5F2-71DF-726E-D67F06CBB5E1}"/>
              </a:ext>
            </a:extLst>
          </p:cNvPr>
          <p:cNvCxnSpPr>
            <a:stCxn id="4" idx="2"/>
            <a:endCxn id="12" idx="0"/>
          </p:cNvCxnSpPr>
          <p:nvPr/>
        </p:nvCxnSpPr>
        <p:spPr>
          <a:xfrm rot="16200000" flipH="1">
            <a:off x="4982355" y="924494"/>
            <a:ext cx="457590" cy="1267103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3" name="Connector: Elbow 62">
            <a:extLst>
              <a:ext uri="{FF2B5EF4-FFF2-40B4-BE49-F238E27FC236}">
                <a16:creationId xmlns:a16="http://schemas.microsoft.com/office/drawing/2014/main" id="{B000C026-234A-41A8-4763-43FD6DF3C70A}"/>
              </a:ext>
            </a:extLst>
          </p:cNvPr>
          <p:cNvCxnSpPr>
            <a:stCxn id="4" idx="2"/>
            <a:endCxn id="11" idx="0"/>
          </p:cNvCxnSpPr>
          <p:nvPr/>
        </p:nvCxnSpPr>
        <p:spPr>
          <a:xfrm rot="16200000" flipH="1">
            <a:off x="5773778" y="133071"/>
            <a:ext cx="451101" cy="2843459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25" name="Connector: Elbow 1024">
            <a:extLst>
              <a:ext uri="{FF2B5EF4-FFF2-40B4-BE49-F238E27FC236}">
                <a16:creationId xmlns:a16="http://schemas.microsoft.com/office/drawing/2014/main" id="{6F8DAEB9-4FD6-CF59-77A5-855DFB65D56F}"/>
              </a:ext>
            </a:extLst>
          </p:cNvPr>
          <p:cNvCxnSpPr>
            <a:stCxn id="4" idx="2"/>
            <a:endCxn id="10" idx="0"/>
          </p:cNvCxnSpPr>
          <p:nvPr/>
        </p:nvCxnSpPr>
        <p:spPr>
          <a:xfrm rot="16200000" flipH="1">
            <a:off x="6565685" y="-658836"/>
            <a:ext cx="451762" cy="4427935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31" name="Connector: Elbow 1030">
            <a:extLst>
              <a:ext uri="{FF2B5EF4-FFF2-40B4-BE49-F238E27FC236}">
                <a16:creationId xmlns:a16="http://schemas.microsoft.com/office/drawing/2014/main" id="{EE7AB5A2-D8B5-52D5-FF7E-6E7086E98F5C}"/>
              </a:ext>
            </a:extLst>
          </p:cNvPr>
          <p:cNvCxnSpPr>
            <a:cxnSpLocks/>
            <a:stCxn id="4" idx="2"/>
            <a:endCxn id="26" idx="0"/>
          </p:cNvCxnSpPr>
          <p:nvPr/>
        </p:nvCxnSpPr>
        <p:spPr>
          <a:xfrm rot="5400000">
            <a:off x="1514976" y="904216"/>
            <a:ext cx="2637588" cy="3487659"/>
          </a:xfrm>
          <a:prstGeom prst="bentConnector3">
            <a:avLst>
              <a:gd name="adj1" fmla="val 91876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37" name="Connector: Elbow 1036">
            <a:extLst>
              <a:ext uri="{FF2B5EF4-FFF2-40B4-BE49-F238E27FC236}">
                <a16:creationId xmlns:a16="http://schemas.microsoft.com/office/drawing/2014/main" id="{2D88D2A7-81F5-F88B-1731-51D71FE9DDDD}"/>
              </a:ext>
            </a:extLst>
          </p:cNvPr>
          <p:cNvCxnSpPr>
            <a:cxnSpLocks/>
            <a:stCxn id="4" idx="2"/>
            <a:endCxn id="24" idx="0"/>
          </p:cNvCxnSpPr>
          <p:nvPr/>
        </p:nvCxnSpPr>
        <p:spPr>
          <a:xfrm rot="5400000">
            <a:off x="2308070" y="1696932"/>
            <a:ext cx="2637210" cy="1901849"/>
          </a:xfrm>
          <a:prstGeom prst="bentConnector3">
            <a:avLst>
              <a:gd name="adj1" fmla="val 91882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42" name="Connector: Elbow 1041">
            <a:extLst>
              <a:ext uri="{FF2B5EF4-FFF2-40B4-BE49-F238E27FC236}">
                <a16:creationId xmlns:a16="http://schemas.microsoft.com/office/drawing/2014/main" id="{B663928A-2E2A-4AAF-C13F-95CD6D1781BE}"/>
              </a:ext>
            </a:extLst>
          </p:cNvPr>
          <p:cNvCxnSpPr>
            <a:cxnSpLocks/>
            <a:stCxn id="4" idx="2"/>
            <a:endCxn id="23" idx="0"/>
          </p:cNvCxnSpPr>
          <p:nvPr/>
        </p:nvCxnSpPr>
        <p:spPr>
          <a:xfrm rot="5400000">
            <a:off x="3097719" y="2491759"/>
            <a:ext cx="2642389" cy="317373"/>
          </a:xfrm>
          <a:prstGeom prst="bentConnector3">
            <a:avLst>
              <a:gd name="adj1" fmla="val 9180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51" name="Connector: Elbow 1050">
            <a:extLst>
              <a:ext uri="{FF2B5EF4-FFF2-40B4-BE49-F238E27FC236}">
                <a16:creationId xmlns:a16="http://schemas.microsoft.com/office/drawing/2014/main" id="{5D3C07B7-9690-D4C3-E9E9-499EFAC9C81A}"/>
              </a:ext>
            </a:extLst>
          </p:cNvPr>
          <p:cNvCxnSpPr>
            <a:cxnSpLocks/>
            <a:stCxn id="4" idx="2"/>
            <a:endCxn id="28" idx="0"/>
          </p:cNvCxnSpPr>
          <p:nvPr/>
        </p:nvCxnSpPr>
        <p:spPr>
          <a:xfrm rot="16200000" flipH="1">
            <a:off x="3892545" y="2014304"/>
            <a:ext cx="2637210" cy="1267103"/>
          </a:xfrm>
          <a:prstGeom prst="bentConnector3">
            <a:avLst>
              <a:gd name="adj1" fmla="val 91882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64" name="Connector: Elbow 1063">
            <a:extLst>
              <a:ext uri="{FF2B5EF4-FFF2-40B4-BE49-F238E27FC236}">
                <a16:creationId xmlns:a16="http://schemas.microsoft.com/office/drawing/2014/main" id="{2EC5AFF7-F050-CE35-721E-EAD3B48F8A3C}"/>
              </a:ext>
            </a:extLst>
          </p:cNvPr>
          <p:cNvCxnSpPr>
            <a:cxnSpLocks/>
            <a:stCxn id="4" idx="2"/>
            <a:endCxn id="25" idx="0"/>
          </p:cNvCxnSpPr>
          <p:nvPr/>
        </p:nvCxnSpPr>
        <p:spPr>
          <a:xfrm rot="16200000" flipH="1">
            <a:off x="4679528" y="1227321"/>
            <a:ext cx="2647721" cy="2851579"/>
          </a:xfrm>
          <a:prstGeom prst="bentConnector3">
            <a:avLst>
              <a:gd name="adj1" fmla="val 91446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67" name="Connector: Elbow 1066">
            <a:extLst>
              <a:ext uri="{FF2B5EF4-FFF2-40B4-BE49-F238E27FC236}">
                <a16:creationId xmlns:a16="http://schemas.microsoft.com/office/drawing/2014/main" id="{AE6F27D7-CAF2-B823-773E-D5C15EED58E5}"/>
              </a:ext>
            </a:extLst>
          </p:cNvPr>
          <p:cNvCxnSpPr>
            <a:cxnSpLocks/>
            <a:stCxn id="4" idx="2"/>
            <a:endCxn id="27" idx="0"/>
          </p:cNvCxnSpPr>
          <p:nvPr/>
        </p:nvCxnSpPr>
        <p:spPr>
          <a:xfrm rot="16200000" flipH="1">
            <a:off x="5474936" y="431913"/>
            <a:ext cx="2641381" cy="4436055"/>
          </a:xfrm>
          <a:prstGeom prst="bentConnector3">
            <a:avLst>
              <a:gd name="adj1" fmla="val 9165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74" name="Connector: Elbow 1073">
            <a:extLst>
              <a:ext uri="{FF2B5EF4-FFF2-40B4-BE49-F238E27FC236}">
                <a16:creationId xmlns:a16="http://schemas.microsoft.com/office/drawing/2014/main" id="{AC93FB0B-83C1-6F36-EDD4-71236C7FB962}"/>
              </a:ext>
            </a:extLst>
          </p:cNvPr>
          <p:cNvCxnSpPr>
            <a:cxnSpLocks/>
            <a:stCxn id="13" idx="1"/>
            <a:endCxn id="19" idx="1"/>
          </p:cNvCxnSpPr>
          <p:nvPr/>
        </p:nvCxnSpPr>
        <p:spPr>
          <a:xfrm rot="10800000" flipV="1">
            <a:off x="405034" y="2050695"/>
            <a:ext cx="545934" cy="1001421"/>
          </a:xfrm>
          <a:prstGeom prst="bentConnector3">
            <a:avLst>
              <a:gd name="adj1" fmla="val 130265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90" name="Straight Arrow Connector 1089">
            <a:extLst>
              <a:ext uri="{FF2B5EF4-FFF2-40B4-BE49-F238E27FC236}">
                <a16:creationId xmlns:a16="http://schemas.microsoft.com/office/drawing/2014/main" id="{0E5E8B02-3787-6F31-B20A-9F1B11A71071}"/>
              </a:ext>
            </a:extLst>
          </p:cNvPr>
          <p:cNvCxnSpPr>
            <a:stCxn id="14" idx="2"/>
            <a:endCxn id="20" idx="0"/>
          </p:cNvCxnSpPr>
          <p:nvPr/>
        </p:nvCxnSpPr>
        <p:spPr>
          <a:xfrm>
            <a:off x="3209111" y="2316834"/>
            <a:ext cx="0" cy="231204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92" name="Straight Arrow Connector 1091">
            <a:extLst>
              <a:ext uri="{FF2B5EF4-FFF2-40B4-BE49-F238E27FC236}">
                <a16:creationId xmlns:a16="http://schemas.microsoft.com/office/drawing/2014/main" id="{2BE194FE-1016-F547-56AA-4DE974AAF195}"/>
              </a:ext>
            </a:extLst>
          </p:cNvPr>
          <p:cNvCxnSpPr>
            <a:cxnSpLocks/>
            <a:stCxn id="12" idx="2"/>
            <a:endCxn id="21" idx="0"/>
          </p:cNvCxnSpPr>
          <p:nvPr/>
        </p:nvCxnSpPr>
        <p:spPr>
          <a:xfrm flipH="1">
            <a:off x="5844701" y="2319281"/>
            <a:ext cx="1" cy="220147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94" name="Straight Arrow Connector 1093">
            <a:extLst>
              <a:ext uri="{FF2B5EF4-FFF2-40B4-BE49-F238E27FC236}">
                <a16:creationId xmlns:a16="http://schemas.microsoft.com/office/drawing/2014/main" id="{FDFD524B-874D-6E1D-0A57-2B75893AF508}"/>
              </a:ext>
            </a:extLst>
          </p:cNvPr>
          <p:cNvCxnSpPr>
            <a:stCxn id="10" idx="2"/>
            <a:endCxn id="22" idx="0"/>
          </p:cNvCxnSpPr>
          <p:nvPr/>
        </p:nvCxnSpPr>
        <p:spPr>
          <a:xfrm flipH="1">
            <a:off x="9001474" y="2325476"/>
            <a:ext cx="4060" cy="222562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96" name="Straight Connector 1095">
            <a:extLst>
              <a:ext uri="{FF2B5EF4-FFF2-40B4-BE49-F238E27FC236}">
                <a16:creationId xmlns:a16="http://schemas.microsoft.com/office/drawing/2014/main" id="{271C20D3-CB25-345E-F744-90FF3EBCBE33}"/>
              </a:ext>
            </a:extLst>
          </p:cNvPr>
          <p:cNvCxnSpPr>
            <a:stCxn id="4" idx="3"/>
            <a:endCxn id="7" idx="1"/>
          </p:cNvCxnSpPr>
          <p:nvPr/>
        </p:nvCxnSpPr>
        <p:spPr>
          <a:xfrm>
            <a:off x="5456789" y="1067641"/>
            <a:ext cx="1120776" cy="1"/>
          </a:xfrm>
          <a:prstGeom prst="line">
            <a:avLst/>
          </a:prstGeom>
          <a:ln>
            <a:gradFill>
              <a:gsLst>
                <a:gs pos="0">
                  <a:schemeClr val="accent1">
                    <a:lumMod val="5000"/>
                    <a:lumOff val="95000"/>
                  </a:schemeClr>
                </a:gs>
                <a:gs pos="74000">
                  <a:schemeClr val="accent1">
                    <a:lumMod val="45000"/>
                    <a:lumOff val="55000"/>
                  </a:schemeClr>
                </a:gs>
                <a:gs pos="83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12" name="Connector: Elbow 1111">
            <a:extLst>
              <a:ext uri="{FF2B5EF4-FFF2-40B4-BE49-F238E27FC236}">
                <a16:creationId xmlns:a16="http://schemas.microsoft.com/office/drawing/2014/main" id="{334D660C-A1FC-3EC0-5439-D78EE7B72667}"/>
              </a:ext>
            </a:extLst>
          </p:cNvPr>
          <p:cNvCxnSpPr>
            <a:cxnSpLocks/>
            <a:stCxn id="26" idx="2"/>
            <a:endCxn id="41" idx="1"/>
          </p:cNvCxnSpPr>
          <p:nvPr/>
        </p:nvCxnSpPr>
        <p:spPr>
          <a:xfrm rot="5400000">
            <a:off x="421319" y="4503090"/>
            <a:ext cx="681653" cy="655590"/>
          </a:xfrm>
          <a:prstGeom prst="bentConnector4">
            <a:avLst>
              <a:gd name="adj1" fmla="val 23270"/>
              <a:gd name="adj2" fmla="val 12244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14" name="Connector: Elbow 1113">
            <a:extLst>
              <a:ext uri="{FF2B5EF4-FFF2-40B4-BE49-F238E27FC236}">
                <a16:creationId xmlns:a16="http://schemas.microsoft.com/office/drawing/2014/main" id="{86AFEAB4-DFB7-21F5-26F8-DF0C0DF905A1}"/>
              </a:ext>
            </a:extLst>
          </p:cNvPr>
          <p:cNvCxnSpPr>
            <a:cxnSpLocks/>
            <a:stCxn id="24" idx="2"/>
            <a:endCxn id="44" idx="1"/>
          </p:cNvCxnSpPr>
          <p:nvPr/>
        </p:nvCxnSpPr>
        <p:spPr>
          <a:xfrm rot="5400000">
            <a:off x="2007183" y="4503144"/>
            <a:ext cx="681545" cy="655590"/>
          </a:xfrm>
          <a:prstGeom prst="bentConnector4">
            <a:avLst>
              <a:gd name="adj1" fmla="val 23266"/>
              <a:gd name="adj2" fmla="val 12244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23" name="Connector: Elbow 1122">
            <a:extLst>
              <a:ext uri="{FF2B5EF4-FFF2-40B4-BE49-F238E27FC236}">
                <a16:creationId xmlns:a16="http://schemas.microsoft.com/office/drawing/2014/main" id="{0DD63DF4-263B-A204-5782-D59E0271384F}"/>
              </a:ext>
            </a:extLst>
          </p:cNvPr>
          <p:cNvCxnSpPr>
            <a:stCxn id="26" idx="2"/>
            <a:endCxn id="42" idx="1"/>
          </p:cNvCxnSpPr>
          <p:nvPr/>
        </p:nvCxnSpPr>
        <p:spPr>
          <a:xfrm rot="5400000">
            <a:off x="-53234" y="4977643"/>
            <a:ext cx="1630758" cy="655590"/>
          </a:xfrm>
          <a:prstGeom prst="bentConnector4">
            <a:avLst>
              <a:gd name="adj1" fmla="val 9958"/>
              <a:gd name="adj2" fmla="val 12244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27" name="Connector: Elbow 1126">
            <a:extLst>
              <a:ext uri="{FF2B5EF4-FFF2-40B4-BE49-F238E27FC236}">
                <a16:creationId xmlns:a16="http://schemas.microsoft.com/office/drawing/2014/main" id="{061A7580-8D3B-1EB2-4F5B-42357F0DDB7F}"/>
              </a:ext>
            </a:extLst>
          </p:cNvPr>
          <p:cNvCxnSpPr>
            <a:stCxn id="26" idx="2"/>
            <a:endCxn id="43" idx="1"/>
          </p:cNvCxnSpPr>
          <p:nvPr/>
        </p:nvCxnSpPr>
        <p:spPr>
          <a:xfrm rot="5400000">
            <a:off x="-527786" y="5452195"/>
            <a:ext cx="2579863" cy="655590"/>
          </a:xfrm>
          <a:prstGeom prst="bentConnector4">
            <a:avLst>
              <a:gd name="adj1" fmla="val 6090"/>
              <a:gd name="adj2" fmla="val 12244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31" name="Connector: Elbow 1130">
            <a:extLst>
              <a:ext uri="{FF2B5EF4-FFF2-40B4-BE49-F238E27FC236}">
                <a16:creationId xmlns:a16="http://schemas.microsoft.com/office/drawing/2014/main" id="{17FB0136-70CE-E1D1-61CD-4F8B60ED99B7}"/>
              </a:ext>
            </a:extLst>
          </p:cNvPr>
          <p:cNvCxnSpPr>
            <a:stCxn id="24" idx="2"/>
            <a:endCxn id="45" idx="1"/>
          </p:cNvCxnSpPr>
          <p:nvPr/>
        </p:nvCxnSpPr>
        <p:spPr>
          <a:xfrm rot="5400000">
            <a:off x="1421348" y="5088979"/>
            <a:ext cx="1853215" cy="655590"/>
          </a:xfrm>
          <a:prstGeom prst="bentConnector4">
            <a:avLst>
              <a:gd name="adj1" fmla="val 8760"/>
              <a:gd name="adj2" fmla="val 12244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35" name="Connector: Elbow 1134">
            <a:extLst>
              <a:ext uri="{FF2B5EF4-FFF2-40B4-BE49-F238E27FC236}">
                <a16:creationId xmlns:a16="http://schemas.microsoft.com/office/drawing/2014/main" id="{CB115C9E-E6EA-8A23-6467-AFF65BB5FF9B}"/>
              </a:ext>
            </a:extLst>
          </p:cNvPr>
          <p:cNvCxnSpPr>
            <a:stCxn id="23" idx="2"/>
            <a:endCxn id="46" idx="1"/>
          </p:cNvCxnSpPr>
          <p:nvPr/>
        </p:nvCxnSpPr>
        <p:spPr>
          <a:xfrm rot="5400000">
            <a:off x="3577850" y="4522130"/>
            <a:ext cx="709163" cy="655590"/>
          </a:xfrm>
          <a:prstGeom prst="bentConnector4">
            <a:avLst>
              <a:gd name="adj1" fmla="val 24307"/>
              <a:gd name="adj2" fmla="val 121059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38" name="Connector: Elbow 1137">
            <a:extLst>
              <a:ext uri="{FF2B5EF4-FFF2-40B4-BE49-F238E27FC236}">
                <a16:creationId xmlns:a16="http://schemas.microsoft.com/office/drawing/2014/main" id="{0C6C6B5D-83C7-E00C-EE82-C6CDFF70095E}"/>
              </a:ext>
            </a:extLst>
          </p:cNvPr>
          <p:cNvCxnSpPr>
            <a:stCxn id="23" idx="2"/>
            <a:endCxn id="50" idx="1"/>
          </p:cNvCxnSpPr>
          <p:nvPr/>
        </p:nvCxnSpPr>
        <p:spPr>
          <a:xfrm rot="5400000">
            <a:off x="3119695" y="4980285"/>
            <a:ext cx="1625473" cy="655590"/>
          </a:xfrm>
          <a:prstGeom prst="bentConnector4">
            <a:avLst>
              <a:gd name="adj1" fmla="val 10942"/>
              <a:gd name="adj2" fmla="val 121059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12" name="Connector: Elbow 1211">
            <a:extLst>
              <a:ext uri="{FF2B5EF4-FFF2-40B4-BE49-F238E27FC236}">
                <a16:creationId xmlns:a16="http://schemas.microsoft.com/office/drawing/2014/main" id="{BD58FAC9-9CCE-6D6D-A71F-1965A5216198}"/>
              </a:ext>
            </a:extLst>
          </p:cNvPr>
          <p:cNvCxnSpPr>
            <a:cxnSpLocks/>
            <a:stCxn id="28" idx="2"/>
            <a:endCxn id="47" idx="1"/>
          </p:cNvCxnSpPr>
          <p:nvPr/>
        </p:nvCxnSpPr>
        <p:spPr>
          <a:xfrm rot="5400000">
            <a:off x="5133417" y="4545861"/>
            <a:ext cx="766981" cy="655590"/>
          </a:xfrm>
          <a:prstGeom prst="bentConnector4">
            <a:avLst>
              <a:gd name="adj1" fmla="val 20674"/>
              <a:gd name="adj2" fmla="val 121059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15" name="Connector: Elbow 1214">
            <a:extLst>
              <a:ext uri="{FF2B5EF4-FFF2-40B4-BE49-F238E27FC236}">
                <a16:creationId xmlns:a16="http://schemas.microsoft.com/office/drawing/2014/main" id="{1BEAD67B-A9CD-5C51-624A-B284B8E230E2}"/>
              </a:ext>
            </a:extLst>
          </p:cNvPr>
          <p:cNvCxnSpPr>
            <a:stCxn id="28" idx="2"/>
            <a:endCxn id="51" idx="1"/>
          </p:cNvCxnSpPr>
          <p:nvPr/>
        </p:nvCxnSpPr>
        <p:spPr>
          <a:xfrm rot="5400000">
            <a:off x="4572996" y="5106280"/>
            <a:ext cx="1887820" cy="655592"/>
          </a:xfrm>
          <a:prstGeom prst="bentConnector4">
            <a:avLst>
              <a:gd name="adj1" fmla="val 8352"/>
              <a:gd name="adj2" fmla="val 121059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19" name="Connector: Elbow 1218">
            <a:extLst>
              <a:ext uri="{FF2B5EF4-FFF2-40B4-BE49-F238E27FC236}">
                <a16:creationId xmlns:a16="http://schemas.microsoft.com/office/drawing/2014/main" id="{553B8F1E-2D5E-C65D-0131-2BB5C0072886}"/>
              </a:ext>
            </a:extLst>
          </p:cNvPr>
          <p:cNvCxnSpPr>
            <a:stCxn id="25" idx="2"/>
            <a:endCxn id="48" idx="1"/>
          </p:cNvCxnSpPr>
          <p:nvPr/>
        </p:nvCxnSpPr>
        <p:spPr>
          <a:xfrm rot="5400000">
            <a:off x="6762642" y="4505176"/>
            <a:ext cx="677482" cy="655590"/>
          </a:xfrm>
          <a:prstGeom prst="bentConnector4">
            <a:avLst>
              <a:gd name="adj1" fmla="val 23106"/>
              <a:gd name="adj2" fmla="val 121060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22" name="Connector: Elbow 1221">
            <a:extLst>
              <a:ext uri="{FF2B5EF4-FFF2-40B4-BE49-F238E27FC236}">
                <a16:creationId xmlns:a16="http://schemas.microsoft.com/office/drawing/2014/main" id="{5EDE01D9-6A19-E491-CE82-F8873F0B3359}"/>
              </a:ext>
            </a:extLst>
          </p:cNvPr>
          <p:cNvCxnSpPr>
            <a:stCxn id="25" idx="2"/>
            <a:endCxn id="52" idx="1"/>
          </p:cNvCxnSpPr>
          <p:nvPr/>
        </p:nvCxnSpPr>
        <p:spPr>
          <a:xfrm rot="5400000">
            <a:off x="6198379" y="5061319"/>
            <a:ext cx="1797889" cy="663710"/>
          </a:xfrm>
          <a:prstGeom prst="bentConnector4">
            <a:avLst>
              <a:gd name="adj1" fmla="val 8413"/>
              <a:gd name="adj2" fmla="val 119438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29" name="Connector: Elbow 1228">
            <a:extLst>
              <a:ext uri="{FF2B5EF4-FFF2-40B4-BE49-F238E27FC236}">
                <a16:creationId xmlns:a16="http://schemas.microsoft.com/office/drawing/2014/main" id="{AA6F0FF6-727F-E90A-9936-FB07C30188F5}"/>
              </a:ext>
            </a:extLst>
          </p:cNvPr>
          <p:cNvCxnSpPr>
            <a:stCxn id="27" idx="2"/>
            <a:endCxn id="49" idx="1"/>
          </p:cNvCxnSpPr>
          <p:nvPr/>
        </p:nvCxnSpPr>
        <p:spPr>
          <a:xfrm rot="5400000">
            <a:off x="8343949" y="4502006"/>
            <a:ext cx="683821" cy="655590"/>
          </a:xfrm>
          <a:prstGeom prst="bentConnector4">
            <a:avLst>
              <a:gd name="adj1" fmla="val 23355"/>
              <a:gd name="adj2" fmla="val 121059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32" name="Connector: Elbow 1231">
            <a:extLst>
              <a:ext uri="{FF2B5EF4-FFF2-40B4-BE49-F238E27FC236}">
                <a16:creationId xmlns:a16="http://schemas.microsoft.com/office/drawing/2014/main" id="{E5AC4BFB-C18D-8228-A9D1-90BB4E00F914}"/>
              </a:ext>
            </a:extLst>
          </p:cNvPr>
          <p:cNvCxnSpPr>
            <a:stCxn id="27" idx="2"/>
            <a:endCxn id="53" idx="1"/>
          </p:cNvCxnSpPr>
          <p:nvPr/>
        </p:nvCxnSpPr>
        <p:spPr>
          <a:xfrm rot="5400000">
            <a:off x="7916951" y="4916824"/>
            <a:ext cx="1525637" cy="667770"/>
          </a:xfrm>
          <a:prstGeom prst="bentConnector4">
            <a:avLst>
              <a:gd name="adj1" fmla="val 10666"/>
              <a:gd name="adj2" fmla="val 119319"/>
            </a:avLst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049253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 Them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93</TotalTime>
  <Words>214</Words>
  <Application>Microsoft Macintosh PowerPoint</Application>
  <PresentationFormat>Custom</PresentationFormat>
  <Paragraphs>99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Aptos</vt:lpstr>
      <vt:lpstr>Aptos Display</vt:lpstr>
      <vt:lpstr>Arial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GR Lions Organizational Chart</dc:title>
  <dc:creator>Ben Eavey</dc:creator>
  <cp:lastModifiedBy>Cheryl Anderson</cp:lastModifiedBy>
  <cp:revision>9</cp:revision>
  <cp:lastPrinted>2024-07-20T02:47:39Z</cp:lastPrinted>
  <dcterms:created xsi:type="dcterms:W3CDTF">2024-07-20T01:20:41Z</dcterms:created>
  <dcterms:modified xsi:type="dcterms:W3CDTF">2024-07-20T12:57:34Z</dcterms:modified>
</cp:coreProperties>
</file>